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0"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764714-DC16-44C5-9CF9-CE4CB76AA930}" type="datetimeFigureOut">
              <a:rPr lang="en-US" smtClean="0"/>
              <a:t>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3666871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764714-DC16-44C5-9CF9-CE4CB76AA930}" type="datetimeFigureOut">
              <a:rPr lang="en-US" smtClean="0"/>
              <a:t>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106825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764714-DC16-44C5-9CF9-CE4CB76AA930}" type="datetimeFigureOut">
              <a:rPr lang="en-US" smtClean="0"/>
              <a:t>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3641656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764714-DC16-44C5-9CF9-CE4CB76AA930}" type="datetimeFigureOut">
              <a:rPr lang="en-US" smtClean="0"/>
              <a:t>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213197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9764714-DC16-44C5-9CF9-CE4CB76AA930}" type="datetimeFigureOut">
              <a:rPr lang="en-US" smtClean="0"/>
              <a:t>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2182062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764714-DC16-44C5-9CF9-CE4CB76AA930}" type="datetimeFigureOut">
              <a:rPr lang="en-US" smtClean="0"/>
              <a:t>2/16/2017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383327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764714-DC16-44C5-9CF9-CE4CB76AA930}" type="datetimeFigureOut">
              <a:rPr lang="en-US" smtClean="0"/>
              <a:t>2/16/2017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2960096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764714-DC16-44C5-9CF9-CE4CB76AA930}" type="datetimeFigureOut">
              <a:rPr lang="en-US" smtClean="0"/>
              <a:t>2/16/2017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2753871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764714-DC16-44C5-9CF9-CE4CB76AA930}" type="datetimeFigureOut">
              <a:rPr lang="en-US" smtClean="0"/>
              <a:t>2/16/2017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1140563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9764714-DC16-44C5-9CF9-CE4CB76AA930}" type="datetimeFigureOut">
              <a:rPr lang="en-US" smtClean="0"/>
              <a:t>2/16/2017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150536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9764714-DC16-44C5-9CF9-CE4CB76AA930}" type="datetimeFigureOut">
              <a:rPr lang="en-US" smtClean="0"/>
              <a:t>2/16/2017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3D2D39-5D3E-4685-A7E1-1A62BA015B72}" type="slidenum">
              <a:rPr lang="en-US" smtClean="0"/>
              <a:t>‹#›</a:t>
            </a:fld>
            <a:endParaRPr lang="en-US"/>
          </a:p>
        </p:txBody>
      </p:sp>
    </p:spTree>
    <p:extLst>
      <p:ext uri="{BB962C8B-B14F-4D97-AF65-F5344CB8AC3E}">
        <p14:creationId xmlns:p14="http://schemas.microsoft.com/office/powerpoint/2010/main" val="2599765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764714-DC16-44C5-9CF9-CE4CB76AA930}" type="datetimeFigureOut">
              <a:rPr lang="en-US" smtClean="0"/>
              <a:t>2/16/2017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3D2D39-5D3E-4685-A7E1-1A62BA015B72}" type="slidenum">
              <a:rPr lang="en-US" smtClean="0"/>
              <a:t>‹#›</a:t>
            </a:fld>
            <a:endParaRPr lang="en-US"/>
          </a:p>
        </p:txBody>
      </p:sp>
    </p:spTree>
    <p:extLst>
      <p:ext uri="{BB962C8B-B14F-4D97-AF65-F5344CB8AC3E}">
        <p14:creationId xmlns:p14="http://schemas.microsoft.com/office/powerpoint/2010/main" val="3016206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DNA History and Structure</a:t>
            </a:r>
            <a:endParaRPr lang="en-US" b="1" dirty="0"/>
          </a:p>
        </p:txBody>
      </p:sp>
      <p:sp>
        <p:nvSpPr>
          <p:cNvPr id="3" name="Subtitle 2"/>
          <p:cNvSpPr>
            <a:spLocks noGrp="1"/>
          </p:cNvSpPr>
          <p:nvPr>
            <p:ph type="subTitle" idx="1"/>
          </p:nvPr>
        </p:nvSpPr>
        <p:spPr/>
        <p:txBody>
          <a:bodyPr>
            <a:normAutofit/>
          </a:bodyPr>
          <a:lstStyle/>
          <a:p>
            <a:r>
              <a:rPr lang="en-US" sz="2800" dirty="0" smtClean="0"/>
              <a:t>Pre-AP Biology, Mrs. Krouse</a:t>
            </a:r>
            <a:endParaRPr lang="en-US" sz="2800" dirty="0"/>
          </a:p>
        </p:txBody>
      </p:sp>
    </p:spTree>
    <p:extLst>
      <p:ext uri="{BB962C8B-B14F-4D97-AF65-F5344CB8AC3E}">
        <p14:creationId xmlns:p14="http://schemas.microsoft.com/office/powerpoint/2010/main" val="3545792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Frederick Griffith know that the genetic molecule of the bacteria was DNA?</a:t>
            </a:r>
            <a:endParaRPr lang="en-US" dirty="0"/>
          </a:p>
        </p:txBody>
      </p:sp>
      <p:sp>
        <p:nvSpPr>
          <p:cNvPr id="3" name="Content Placeholder 2"/>
          <p:cNvSpPr>
            <a:spLocks noGrp="1"/>
          </p:cNvSpPr>
          <p:nvPr>
            <p:ph idx="1"/>
          </p:nvPr>
        </p:nvSpPr>
        <p:spPr/>
        <p:txBody>
          <a:bodyPr/>
          <a:lstStyle/>
          <a:p>
            <a:r>
              <a:rPr lang="en-US" dirty="0" smtClean="0"/>
              <a:t>He did not know that the genetic molecule of the bacteria was DNA.  He knew some molecule had been passed from the heat-killed S strain to the R strain bacteria to cause them to build a smooth capsule.  </a:t>
            </a:r>
          </a:p>
          <a:p>
            <a:r>
              <a:rPr lang="en-US" dirty="0" smtClean="0"/>
              <a:t>He called this unknown molecule the “transforming principle.” </a:t>
            </a:r>
            <a:endParaRPr lang="en-US" dirty="0"/>
          </a:p>
        </p:txBody>
      </p:sp>
    </p:spTree>
    <p:extLst>
      <p:ext uri="{BB962C8B-B14F-4D97-AF65-F5344CB8AC3E}">
        <p14:creationId xmlns:p14="http://schemas.microsoft.com/office/powerpoint/2010/main" val="1906990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Avery, McCarty, and Macleod’s Experiment</a:t>
            </a:r>
            <a:endParaRPr lang="en-US" dirty="0"/>
          </a:p>
        </p:txBody>
      </p:sp>
      <p:sp>
        <p:nvSpPr>
          <p:cNvPr id="3" name="Content Placeholder 2"/>
          <p:cNvSpPr>
            <a:spLocks noGrp="1"/>
          </p:cNvSpPr>
          <p:nvPr>
            <p:ph idx="1"/>
          </p:nvPr>
        </p:nvSpPr>
        <p:spPr>
          <a:xfrm>
            <a:off x="838200" y="1825625"/>
            <a:ext cx="4386943" cy="4351338"/>
          </a:xfrm>
        </p:spPr>
        <p:txBody>
          <a:bodyPr/>
          <a:lstStyle/>
          <a:p>
            <a:r>
              <a:rPr lang="en-US" dirty="0" smtClean="0"/>
              <a:t>Tried to determine which molecule was the “genetic molecule” of the pneumonia bacteria used in Griffith’s experiment</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225143" y="1425393"/>
            <a:ext cx="6387737" cy="4844778"/>
          </a:xfrm>
          <a:prstGeom prst="rect">
            <a:avLst/>
          </a:prstGeom>
        </p:spPr>
      </p:pic>
    </p:spTree>
    <p:extLst>
      <p:ext uri="{BB962C8B-B14F-4D97-AF65-F5344CB8AC3E}">
        <p14:creationId xmlns:p14="http://schemas.microsoft.com/office/powerpoint/2010/main" val="3450757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Avery, McCarty, and Macleod’s Experiment (</a:t>
            </a:r>
            <a:r>
              <a:rPr lang="en-US" dirty="0" err="1" smtClean="0"/>
              <a:t>ctd</a:t>
            </a:r>
            <a:r>
              <a:rPr lang="en-US" dirty="0" smtClean="0"/>
              <a:t>) </a:t>
            </a:r>
            <a:endParaRPr lang="en-US" dirty="0"/>
          </a:p>
        </p:txBody>
      </p:sp>
      <p:sp>
        <p:nvSpPr>
          <p:cNvPr id="3" name="Content Placeholder 2"/>
          <p:cNvSpPr>
            <a:spLocks noGrp="1"/>
          </p:cNvSpPr>
          <p:nvPr>
            <p:ph idx="1"/>
          </p:nvPr>
        </p:nvSpPr>
        <p:spPr/>
        <p:txBody>
          <a:bodyPr/>
          <a:lstStyle/>
          <a:p>
            <a:r>
              <a:rPr lang="en-US" b="1" dirty="0" smtClean="0"/>
              <a:t>Results</a:t>
            </a:r>
            <a:r>
              <a:rPr lang="en-US" dirty="0" smtClean="0"/>
              <a:t> = transformation of the R strain bacteria to make them S strain bacteria…</a:t>
            </a:r>
          </a:p>
          <a:p>
            <a:pPr marL="0" indent="0">
              <a:buNone/>
            </a:pPr>
            <a:r>
              <a:rPr lang="en-US" dirty="0"/>
              <a:t>	</a:t>
            </a:r>
            <a:r>
              <a:rPr lang="en-US" dirty="0" smtClean="0"/>
              <a:t>-did occur when enzymes for breaking down RNA, proteins, 	lipids, and carbohydrates were used</a:t>
            </a:r>
          </a:p>
          <a:p>
            <a:pPr marL="0" indent="0">
              <a:buNone/>
            </a:pPr>
            <a:r>
              <a:rPr lang="en-US" dirty="0"/>
              <a:t>	</a:t>
            </a:r>
            <a:r>
              <a:rPr lang="en-US" dirty="0" smtClean="0"/>
              <a:t>-did NOT occur when enzymes for breaking down DNA were used</a:t>
            </a:r>
          </a:p>
          <a:p>
            <a:pPr marL="0" indent="0">
              <a:buNone/>
            </a:pPr>
            <a:endParaRPr lang="en-US" dirty="0"/>
          </a:p>
          <a:p>
            <a:r>
              <a:rPr lang="en-US" b="1" dirty="0" smtClean="0"/>
              <a:t>Conclusions = </a:t>
            </a:r>
            <a:r>
              <a:rPr lang="en-US" dirty="0" smtClean="0"/>
              <a:t>DNA must be the genetic molecule of the bacteria cells because when it is destroyed, the R strain bacteria are not transformed</a:t>
            </a:r>
            <a:endParaRPr lang="en-US" b="1" dirty="0"/>
          </a:p>
        </p:txBody>
      </p:sp>
    </p:spTree>
    <p:extLst>
      <p:ext uri="{BB962C8B-B14F-4D97-AF65-F5344CB8AC3E}">
        <p14:creationId xmlns:p14="http://schemas.microsoft.com/office/powerpoint/2010/main" val="2641421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3697" y="0"/>
            <a:ext cx="10515600" cy="1325563"/>
          </a:xfrm>
        </p:spPr>
        <p:txBody>
          <a:bodyPr/>
          <a:lstStyle/>
          <a:p>
            <a:r>
              <a:rPr lang="en-US" dirty="0" smtClean="0"/>
              <a:t>Hershey and Chase Experiment</a:t>
            </a:r>
            <a:endParaRPr lang="en-US" dirty="0"/>
          </a:p>
        </p:txBody>
      </p:sp>
      <p:pic>
        <p:nvPicPr>
          <p:cNvPr id="2050" name="Picture 2" descr="Image result for virus stru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5895" y="1325563"/>
            <a:ext cx="6754676" cy="5105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184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981"/>
            <a:ext cx="10515600" cy="1325563"/>
          </a:xfrm>
        </p:spPr>
        <p:txBody>
          <a:bodyPr/>
          <a:lstStyle/>
          <a:p>
            <a:r>
              <a:rPr lang="en-US" dirty="0" smtClean="0"/>
              <a:t>Hershey and Chase Experiment (</a:t>
            </a:r>
            <a:r>
              <a:rPr lang="en-US" dirty="0" err="1" smtClean="0"/>
              <a:t>ctd</a:t>
            </a:r>
            <a:r>
              <a:rPr lang="en-US" dirty="0" smtClean="0"/>
              <a:t>) </a:t>
            </a:r>
            <a:endParaRPr lang="en-US" dirty="0"/>
          </a:p>
        </p:txBody>
      </p:sp>
      <p:sp>
        <p:nvSpPr>
          <p:cNvPr id="3" name="Content Placeholder 2"/>
          <p:cNvSpPr>
            <a:spLocks noGrp="1"/>
          </p:cNvSpPr>
          <p:nvPr>
            <p:ph idx="1"/>
          </p:nvPr>
        </p:nvSpPr>
        <p:spPr>
          <a:xfrm>
            <a:off x="838200" y="1054859"/>
            <a:ext cx="10515600" cy="4351338"/>
          </a:xfrm>
        </p:spPr>
        <p:txBody>
          <a:bodyPr>
            <a:normAutofit/>
          </a:bodyPr>
          <a:lstStyle/>
          <a:p>
            <a:r>
              <a:rPr lang="en-US" sz="2600" b="1" dirty="0" smtClean="0"/>
              <a:t>Trial #1: </a:t>
            </a:r>
            <a:r>
              <a:rPr lang="en-US" sz="2600" dirty="0" smtClean="0"/>
              <a:t>Radioactively labeling sulfur (</a:t>
            </a:r>
            <a:r>
              <a:rPr lang="en-US" sz="2600" baseline="30000" dirty="0" smtClean="0"/>
              <a:t>35</a:t>
            </a:r>
            <a:r>
              <a:rPr lang="en-US" sz="2600" dirty="0" smtClean="0"/>
              <a:t>S) found in the protein coat of the virus</a:t>
            </a:r>
          </a:p>
          <a:p>
            <a:r>
              <a:rPr lang="en-US" sz="2600" b="1" dirty="0" smtClean="0"/>
              <a:t>Results: </a:t>
            </a:r>
            <a:r>
              <a:rPr lang="en-US" sz="2600" dirty="0" smtClean="0"/>
              <a:t>The radioactive sulfur was only found outside the bacterial host cell.</a:t>
            </a:r>
          </a:p>
          <a:p>
            <a:r>
              <a:rPr lang="en-US" sz="2600" b="1" dirty="0" smtClean="0"/>
              <a:t>Conclusion: </a:t>
            </a:r>
            <a:r>
              <a:rPr lang="en-US" sz="2600" dirty="0" smtClean="0"/>
              <a:t>The protein coat of the virus (aka capsid) does not get injected into the host cell during infection</a:t>
            </a:r>
            <a:endParaRPr lang="en-US" sz="2600" b="1" dirty="0"/>
          </a:p>
        </p:txBody>
      </p:sp>
      <p:pic>
        <p:nvPicPr>
          <p:cNvPr id="4" name="Picture 3"/>
          <p:cNvPicPr>
            <a:picLocks noChangeAspect="1"/>
          </p:cNvPicPr>
          <p:nvPr/>
        </p:nvPicPr>
        <p:blipFill>
          <a:blip r:embed="rId2"/>
          <a:stretch>
            <a:fillRect/>
          </a:stretch>
        </p:blipFill>
        <p:spPr>
          <a:xfrm>
            <a:off x="1528202" y="3593831"/>
            <a:ext cx="9183340" cy="3091878"/>
          </a:xfrm>
          <a:prstGeom prst="rect">
            <a:avLst/>
          </a:prstGeom>
        </p:spPr>
      </p:pic>
    </p:spTree>
    <p:extLst>
      <p:ext uri="{BB962C8B-B14F-4D97-AF65-F5344CB8AC3E}">
        <p14:creationId xmlns:p14="http://schemas.microsoft.com/office/powerpoint/2010/main" val="1980150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5202"/>
            <a:ext cx="10515600" cy="1325563"/>
          </a:xfrm>
        </p:spPr>
        <p:txBody>
          <a:bodyPr/>
          <a:lstStyle/>
          <a:p>
            <a:r>
              <a:rPr lang="en-US" dirty="0" smtClean="0"/>
              <a:t>Hershey and Chase Experiment (</a:t>
            </a:r>
            <a:r>
              <a:rPr lang="en-US" dirty="0" err="1" smtClean="0"/>
              <a:t>ctd</a:t>
            </a:r>
            <a:r>
              <a:rPr lang="en-US" dirty="0" smtClean="0"/>
              <a:t>)</a:t>
            </a:r>
            <a:endParaRPr lang="en-US" dirty="0"/>
          </a:p>
        </p:txBody>
      </p:sp>
      <p:sp>
        <p:nvSpPr>
          <p:cNvPr id="3" name="Content Placeholder 2"/>
          <p:cNvSpPr>
            <a:spLocks noGrp="1"/>
          </p:cNvSpPr>
          <p:nvPr>
            <p:ph idx="1"/>
          </p:nvPr>
        </p:nvSpPr>
        <p:spPr>
          <a:xfrm>
            <a:off x="942703" y="1211671"/>
            <a:ext cx="10515600" cy="4351338"/>
          </a:xfrm>
        </p:spPr>
        <p:txBody>
          <a:bodyPr/>
          <a:lstStyle/>
          <a:p>
            <a:r>
              <a:rPr lang="en-US" sz="2600" b="1" dirty="0"/>
              <a:t>Trial </a:t>
            </a:r>
            <a:r>
              <a:rPr lang="en-US" sz="2600" b="1" dirty="0" smtClean="0"/>
              <a:t>#</a:t>
            </a:r>
            <a:r>
              <a:rPr lang="en-US" sz="2600" b="1" dirty="0"/>
              <a:t>2</a:t>
            </a:r>
            <a:r>
              <a:rPr lang="en-US" sz="2600" b="1" dirty="0" smtClean="0"/>
              <a:t>: </a:t>
            </a:r>
            <a:r>
              <a:rPr lang="en-US" sz="2600" dirty="0"/>
              <a:t>Radioactively labeling </a:t>
            </a:r>
            <a:r>
              <a:rPr lang="en-US" sz="2600" dirty="0" smtClean="0"/>
              <a:t>phosphorus (</a:t>
            </a:r>
            <a:r>
              <a:rPr lang="en-US" sz="2600" baseline="30000" dirty="0" smtClean="0"/>
              <a:t>32</a:t>
            </a:r>
            <a:r>
              <a:rPr lang="en-US" sz="2600" dirty="0" smtClean="0"/>
              <a:t>P) </a:t>
            </a:r>
            <a:r>
              <a:rPr lang="en-US" sz="2600" dirty="0"/>
              <a:t>found in </a:t>
            </a:r>
            <a:r>
              <a:rPr lang="en-US" sz="2600" dirty="0" smtClean="0"/>
              <a:t>the DNA of the virus</a:t>
            </a:r>
            <a:endParaRPr lang="en-US" sz="2600" dirty="0"/>
          </a:p>
          <a:p>
            <a:r>
              <a:rPr lang="en-US" sz="2600" b="1" dirty="0"/>
              <a:t>Results: </a:t>
            </a:r>
            <a:r>
              <a:rPr lang="en-US" sz="2600" dirty="0"/>
              <a:t>The radioactive sulfur was </a:t>
            </a:r>
            <a:r>
              <a:rPr lang="en-US" sz="2600" dirty="0" smtClean="0"/>
              <a:t>only found inside the bacterial host cell</a:t>
            </a:r>
            <a:endParaRPr lang="en-US" sz="2600" dirty="0"/>
          </a:p>
          <a:p>
            <a:r>
              <a:rPr lang="en-US" sz="2600" b="1" dirty="0"/>
              <a:t>Conclusion: </a:t>
            </a:r>
            <a:r>
              <a:rPr lang="en-US" sz="2600" dirty="0"/>
              <a:t>The </a:t>
            </a:r>
            <a:r>
              <a:rPr lang="en-US" sz="2600" dirty="0" smtClean="0"/>
              <a:t>DNA of the virus gets injected into the host cell during infection</a:t>
            </a:r>
            <a:endParaRPr lang="en-US" sz="2600" b="1" dirty="0"/>
          </a:p>
          <a:p>
            <a:endParaRPr lang="en-US" dirty="0"/>
          </a:p>
        </p:txBody>
      </p:sp>
      <p:pic>
        <p:nvPicPr>
          <p:cNvPr id="4" name="Picture 3"/>
          <p:cNvPicPr>
            <a:picLocks noChangeAspect="1"/>
          </p:cNvPicPr>
          <p:nvPr/>
        </p:nvPicPr>
        <p:blipFill>
          <a:blip r:embed="rId2"/>
          <a:stretch>
            <a:fillRect/>
          </a:stretch>
        </p:blipFill>
        <p:spPr>
          <a:xfrm>
            <a:off x="1817913" y="3478779"/>
            <a:ext cx="8280081" cy="2791391"/>
          </a:xfrm>
          <a:prstGeom prst="rect">
            <a:avLst/>
          </a:prstGeom>
        </p:spPr>
      </p:pic>
    </p:spTree>
    <p:extLst>
      <p:ext uri="{BB962C8B-B14F-4D97-AF65-F5344CB8AC3E}">
        <p14:creationId xmlns:p14="http://schemas.microsoft.com/office/powerpoint/2010/main" val="1719380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7130"/>
            <a:ext cx="10515600" cy="1325563"/>
          </a:xfrm>
        </p:spPr>
        <p:txBody>
          <a:bodyPr/>
          <a:lstStyle/>
          <a:p>
            <a:r>
              <a:rPr lang="en-US" dirty="0" smtClean="0"/>
              <a:t>Hershey and Chase Experiment (</a:t>
            </a:r>
            <a:r>
              <a:rPr lang="en-US" dirty="0" err="1" smtClean="0"/>
              <a:t>ctd</a:t>
            </a:r>
            <a:r>
              <a:rPr lang="en-US" dirty="0" smtClean="0"/>
              <a:t>) </a:t>
            </a:r>
            <a:endParaRPr lang="en-US" dirty="0"/>
          </a:p>
        </p:txBody>
      </p:sp>
      <p:sp>
        <p:nvSpPr>
          <p:cNvPr id="3" name="Content Placeholder 2"/>
          <p:cNvSpPr>
            <a:spLocks noGrp="1"/>
          </p:cNvSpPr>
          <p:nvPr>
            <p:ph idx="1"/>
          </p:nvPr>
        </p:nvSpPr>
        <p:spPr>
          <a:xfrm>
            <a:off x="700768" y="1412693"/>
            <a:ext cx="3707674" cy="4351338"/>
          </a:xfrm>
        </p:spPr>
        <p:txBody>
          <a:bodyPr/>
          <a:lstStyle/>
          <a:p>
            <a:r>
              <a:rPr lang="en-US" b="1" dirty="0" smtClean="0"/>
              <a:t>Overall Conclusion </a:t>
            </a:r>
            <a:r>
              <a:rPr lang="en-US" dirty="0" smtClean="0"/>
              <a:t>= DNA is the genetic molecule of viruses because it is injected into host cells during infection and directs the host cell to create baby viruses</a:t>
            </a:r>
            <a:endParaRPr lang="en-US" b="1" dirty="0"/>
          </a:p>
        </p:txBody>
      </p:sp>
      <p:pic>
        <p:nvPicPr>
          <p:cNvPr id="4" name="Picture 3"/>
          <p:cNvPicPr>
            <a:picLocks noChangeAspect="1"/>
          </p:cNvPicPr>
          <p:nvPr/>
        </p:nvPicPr>
        <p:blipFill>
          <a:blip r:embed="rId2"/>
          <a:stretch>
            <a:fillRect/>
          </a:stretch>
        </p:blipFill>
        <p:spPr>
          <a:xfrm>
            <a:off x="4872445" y="1017128"/>
            <a:ext cx="5904411" cy="5439039"/>
          </a:xfrm>
          <a:prstGeom prst="rect">
            <a:avLst/>
          </a:prstGeom>
        </p:spPr>
      </p:pic>
    </p:spTree>
    <p:extLst>
      <p:ext uri="{BB962C8B-B14F-4D97-AF65-F5344CB8AC3E}">
        <p14:creationId xmlns:p14="http://schemas.microsoft.com/office/powerpoint/2010/main" val="2566873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Franklin + Wilkins and Watson + Crick</a:t>
            </a:r>
            <a:endParaRPr lang="en-US" dirty="0"/>
          </a:p>
        </p:txBody>
      </p:sp>
      <p:sp>
        <p:nvSpPr>
          <p:cNvPr id="3" name="Content Placeholder 2"/>
          <p:cNvSpPr>
            <a:spLocks noGrp="1"/>
          </p:cNvSpPr>
          <p:nvPr>
            <p:ph idx="1"/>
          </p:nvPr>
        </p:nvSpPr>
        <p:spPr>
          <a:xfrm>
            <a:off x="838200" y="1690688"/>
            <a:ext cx="7861663" cy="4351338"/>
          </a:xfrm>
        </p:spPr>
        <p:txBody>
          <a:bodyPr/>
          <a:lstStyle/>
          <a:p>
            <a:r>
              <a:rPr lang="en-US" dirty="0" smtClean="0"/>
              <a:t>X-ray crystallography (</a:t>
            </a:r>
            <a:r>
              <a:rPr lang="en-US" b="1" dirty="0" smtClean="0"/>
              <a:t>aka X-ray diffraction</a:t>
            </a:r>
            <a:r>
              <a:rPr lang="en-US" dirty="0" smtClean="0"/>
              <a:t>)</a:t>
            </a:r>
            <a:endParaRPr lang="en-US" dirty="0"/>
          </a:p>
        </p:txBody>
      </p:sp>
      <p:pic>
        <p:nvPicPr>
          <p:cNvPr id="4" name="Picture 3"/>
          <p:cNvPicPr>
            <a:picLocks noChangeAspect="1"/>
          </p:cNvPicPr>
          <p:nvPr/>
        </p:nvPicPr>
        <p:blipFill>
          <a:blip r:embed="rId2"/>
          <a:stretch>
            <a:fillRect/>
          </a:stretch>
        </p:blipFill>
        <p:spPr>
          <a:xfrm>
            <a:off x="838200" y="2369956"/>
            <a:ext cx="10649950" cy="3874090"/>
          </a:xfrm>
          <a:prstGeom prst="rect">
            <a:avLst/>
          </a:prstGeom>
        </p:spPr>
      </p:pic>
    </p:spTree>
    <p:extLst>
      <p:ext uri="{BB962C8B-B14F-4D97-AF65-F5344CB8AC3E}">
        <p14:creationId xmlns:p14="http://schemas.microsoft.com/office/powerpoint/2010/main" val="1256457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Structure</a:t>
            </a:r>
            <a:endParaRPr lang="en-US" dirty="0"/>
          </a:p>
        </p:txBody>
      </p:sp>
      <p:sp>
        <p:nvSpPr>
          <p:cNvPr id="3" name="Content Placeholder 2"/>
          <p:cNvSpPr>
            <a:spLocks noGrp="1"/>
          </p:cNvSpPr>
          <p:nvPr>
            <p:ph idx="1"/>
          </p:nvPr>
        </p:nvSpPr>
        <p:spPr>
          <a:xfrm>
            <a:off x="838200" y="1551305"/>
            <a:ext cx="10515600" cy="4351338"/>
          </a:xfrm>
        </p:spPr>
        <p:txBody>
          <a:bodyPr/>
          <a:lstStyle/>
          <a:p>
            <a:r>
              <a:rPr lang="en-US" dirty="0" smtClean="0"/>
              <a:t>DNA is an example of which type of macromolecule (carbohydrate, lipid, protein, nucleic acid)?</a:t>
            </a:r>
            <a:endParaRPr lang="en-US" dirty="0"/>
          </a:p>
        </p:txBody>
      </p:sp>
    </p:spTree>
    <p:extLst>
      <p:ext uri="{BB962C8B-B14F-4D97-AF65-F5344CB8AC3E}">
        <p14:creationId xmlns:p14="http://schemas.microsoft.com/office/powerpoint/2010/main" val="705776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937" y="95113"/>
            <a:ext cx="10515600" cy="1325563"/>
          </a:xfrm>
        </p:spPr>
        <p:txBody>
          <a:bodyPr/>
          <a:lstStyle/>
          <a:p>
            <a:r>
              <a:rPr lang="en-US" dirty="0" smtClean="0"/>
              <a:t>DNA Structure (</a:t>
            </a:r>
            <a:r>
              <a:rPr lang="en-US" dirty="0" err="1" smtClean="0"/>
              <a:t>ctd</a:t>
            </a:r>
            <a:r>
              <a:rPr lang="en-US" dirty="0" smtClean="0"/>
              <a:t>)</a:t>
            </a:r>
            <a:endParaRPr lang="en-US" dirty="0"/>
          </a:p>
        </p:txBody>
      </p:sp>
      <p:sp>
        <p:nvSpPr>
          <p:cNvPr id="3" name="Content Placeholder 2"/>
          <p:cNvSpPr>
            <a:spLocks noGrp="1"/>
          </p:cNvSpPr>
          <p:nvPr>
            <p:ph idx="1"/>
          </p:nvPr>
        </p:nvSpPr>
        <p:spPr>
          <a:xfrm>
            <a:off x="171994" y="1420676"/>
            <a:ext cx="6712132" cy="4351338"/>
          </a:xfrm>
        </p:spPr>
        <p:txBody>
          <a:bodyPr>
            <a:normAutofit lnSpcReduction="10000"/>
          </a:bodyPr>
          <a:lstStyle/>
          <a:p>
            <a:r>
              <a:rPr lang="en-US" b="1" dirty="0" smtClean="0"/>
              <a:t>Full Name </a:t>
            </a:r>
            <a:r>
              <a:rPr lang="en-US" dirty="0" smtClean="0"/>
              <a:t>of DNA = deoxyribonucleic acid</a:t>
            </a:r>
          </a:p>
          <a:p>
            <a:r>
              <a:rPr lang="en-US" b="1" dirty="0" smtClean="0"/>
              <a:t>Function </a:t>
            </a:r>
            <a:r>
              <a:rPr lang="en-US" dirty="0" smtClean="0"/>
              <a:t>of DNA = to store genetic information</a:t>
            </a:r>
          </a:p>
          <a:p>
            <a:r>
              <a:rPr lang="en-US" b="1" dirty="0" smtClean="0"/>
              <a:t>Monomer </a:t>
            </a:r>
            <a:r>
              <a:rPr lang="en-US" dirty="0" smtClean="0"/>
              <a:t>of DNA = Nucleotide</a:t>
            </a:r>
          </a:p>
          <a:p>
            <a:r>
              <a:rPr lang="en-US" b="1" dirty="0" smtClean="0"/>
              <a:t>Overall Structure </a:t>
            </a:r>
            <a:r>
              <a:rPr lang="en-US" dirty="0" smtClean="0"/>
              <a:t>of DNA = two coiled chains of nucleotides called the double helix </a:t>
            </a:r>
          </a:p>
          <a:p>
            <a:pPr marL="0" indent="0">
              <a:buNone/>
            </a:pPr>
            <a:r>
              <a:rPr lang="en-US" dirty="0"/>
              <a:t>	</a:t>
            </a:r>
            <a:r>
              <a:rPr lang="en-US" dirty="0" smtClean="0"/>
              <a:t>-Double because there are two chains</a:t>
            </a:r>
          </a:p>
          <a:p>
            <a:pPr marL="0" indent="0">
              <a:buNone/>
            </a:pPr>
            <a:r>
              <a:rPr lang="en-US" dirty="0"/>
              <a:t>	</a:t>
            </a:r>
            <a:r>
              <a:rPr lang="en-US" dirty="0" smtClean="0"/>
              <a:t>-Helix because the chains are twisted 	around each other in a spiral fashion</a:t>
            </a:r>
            <a:endParaRPr lang="en-US" dirty="0"/>
          </a:p>
        </p:txBody>
      </p:sp>
      <p:pic>
        <p:nvPicPr>
          <p:cNvPr id="3074" name="Picture 2" descr="Image result for d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0879" y="1793647"/>
            <a:ext cx="4703297" cy="3522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278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ideas about the genetic material of the cell</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Why did scientists originally think protein was the genetic material (aka genetic molecule of the cell?)</a:t>
            </a:r>
            <a:endParaRPr lang="en-US" dirty="0"/>
          </a:p>
          <a:p>
            <a:pPr marL="0" indent="0">
              <a:buNone/>
            </a:pPr>
            <a:endParaRPr lang="en-US" dirty="0" smtClean="0"/>
          </a:p>
          <a:p>
            <a:pPr marL="0" indent="0">
              <a:buNone/>
            </a:pPr>
            <a:r>
              <a:rPr lang="en-US" b="1" dirty="0" smtClean="0"/>
              <a:t>Proteins have a very complex structure </a:t>
            </a:r>
          </a:p>
          <a:p>
            <a:pPr marL="0" indent="0">
              <a:buNone/>
            </a:pPr>
            <a:r>
              <a:rPr lang="en-US" dirty="0"/>
              <a:t>	</a:t>
            </a:r>
            <a:r>
              <a:rPr lang="en-US" dirty="0" smtClean="0"/>
              <a:t>-20 different amino acids can be combined in various orders to 	create long polypeptide chains</a:t>
            </a:r>
          </a:p>
          <a:p>
            <a:pPr marL="0" indent="0">
              <a:buNone/>
            </a:pPr>
            <a:r>
              <a:rPr lang="en-US" dirty="0"/>
              <a:t>	</a:t>
            </a:r>
            <a:r>
              <a:rPr lang="en-US" dirty="0" smtClean="0"/>
              <a:t>-Polypeptides can be hundreds of amino acids in length</a:t>
            </a:r>
          </a:p>
          <a:p>
            <a:pPr marL="0" indent="0">
              <a:buNone/>
            </a:pPr>
            <a:r>
              <a:rPr lang="en-US" dirty="0"/>
              <a:t>	</a:t>
            </a:r>
            <a:r>
              <a:rPr lang="en-US" dirty="0" smtClean="0"/>
              <a:t>(Rubisco, an enzyme involved in photosynthesis, is composed of a 	polypeptide that is approximately 500 amino acids long)</a:t>
            </a:r>
          </a:p>
          <a:p>
            <a:pPr marL="0" indent="0">
              <a:buNone/>
            </a:pPr>
            <a:r>
              <a:rPr lang="en-US" dirty="0"/>
              <a:t>	</a:t>
            </a:r>
            <a:r>
              <a:rPr lang="en-US" dirty="0" smtClean="0"/>
              <a:t>-Many proteins consist of MULTIPLE polypeptides folded around 	each other</a:t>
            </a:r>
            <a:endParaRPr lang="en-US" dirty="0"/>
          </a:p>
        </p:txBody>
      </p:sp>
    </p:spTree>
    <p:extLst>
      <p:ext uri="{BB962C8B-B14F-4D97-AF65-F5344CB8AC3E}">
        <p14:creationId xmlns:p14="http://schemas.microsoft.com/office/powerpoint/2010/main" val="2597434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6120"/>
            <a:ext cx="10515600" cy="1325563"/>
          </a:xfrm>
        </p:spPr>
        <p:txBody>
          <a:bodyPr/>
          <a:lstStyle/>
          <a:p>
            <a:r>
              <a:rPr lang="en-US" dirty="0" smtClean="0"/>
              <a:t>DNA Structure (</a:t>
            </a:r>
            <a:r>
              <a:rPr lang="en-US" dirty="0" err="1" smtClean="0"/>
              <a:t>ctd</a:t>
            </a:r>
            <a:r>
              <a:rPr lang="en-US" dirty="0" smtClean="0"/>
              <a:t>)</a:t>
            </a:r>
            <a:endParaRPr lang="en-US" dirty="0"/>
          </a:p>
        </p:txBody>
      </p:sp>
      <p:pic>
        <p:nvPicPr>
          <p:cNvPr id="4" name="Picture 3"/>
          <p:cNvPicPr>
            <a:picLocks noChangeAspect="1"/>
          </p:cNvPicPr>
          <p:nvPr/>
        </p:nvPicPr>
        <p:blipFill>
          <a:blip r:embed="rId2"/>
          <a:stretch>
            <a:fillRect/>
          </a:stretch>
        </p:blipFill>
        <p:spPr>
          <a:xfrm>
            <a:off x="1564256" y="1481683"/>
            <a:ext cx="9063488" cy="4553358"/>
          </a:xfrm>
          <a:prstGeom prst="rect">
            <a:avLst/>
          </a:prstGeom>
        </p:spPr>
      </p:pic>
    </p:spTree>
    <p:extLst>
      <p:ext uri="{BB962C8B-B14F-4D97-AF65-F5344CB8AC3E}">
        <p14:creationId xmlns:p14="http://schemas.microsoft.com/office/powerpoint/2010/main" val="1565903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Nucleotide Structure</a:t>
            </a:r>
            <a:endParaRPr lang="en-US" dirty="0"/>
          </a:p>
        </p:txBody>
      </p:sp>
      <p:sp>
        <p:nvSpPr>
          <p:cNvPr id="3" name="Content Placeholder 2"/>
          <p:cNvSpPr>
            <a:spLocks noGrp="1"/>
          </p:cNvSpPr>
          <p:nvPr>
            <p:ph idx="1"/>
          </p:nvPr>
        </p:nvSpPr>
        <p:spPr>
          <a:xfrm>
            <a:off x="838200" y="1825625"/>
            <a:ext cx="5549537" cy="4351338"/>
          </a:xfrm>
        </p:spPr>
        <p:txBody>
          <a:bodyPr/>
          <a:lstStyle/>
          <a:p>
            <a:r>
              <a:rPr lang="en-US" dirty="0" smtClean="0"/>
              <a:t>Three parts of a nucleotide</a:t>
            </a:r>
          </a:p>
          <a:p>
            <a:pPr marL="0" indent="0">
              <a:buNone/>
            </a:pPr>
            <a:r>
              <a:rPr lang="en-US" dirty="0"/>
              <a:t>	</a:t>
            </a:r>
            <a:r>
              <a:rPr lang="en-US" dirty="0" smtClean="0"/>
              <a:t>-Phosphate group</a:t>
            </a:r>
          </a:p>
          <a:p>
            <a:pPr marL="0" indent="0">
              <a:buNone/>
            </a:pPr>
            <a:r>
              <a:rPr lang="en-US" dirty="0"/>
              <a:t>	</a:t>
            </a:r>
            <a:r>
              <a:rPr lang="en-US" dirty="0" smtClean="0"/>
              <a:t>-Deoxyribose (aka 5-carbon 	sugar or pentose sugar) </a:t>
            </a:r>
          </a:p>
          <a:p>
            <a:pPr marL="0" indent="0">
              <a:buNone/>
            </a:pPr>
            <a:r>
              <a:rPr lang="en-US" dirty="0"/>
              <a:t>	</a:t>
            </a:r>
            <a:r>
              <a:rPr lang="en-US" dirty="0" smtClean="0"/>
              <a:t>-Nitrogenous base (aka 	nitrogen base) </a:t>
            </a:r>
          </a:p>
        </p:txBody>
      </p:sp>
      <p:pic>
        <p:nvPicPr>
          <p:cNvPr id="4" name="Picture 3" descr="Image result for nucleotid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177" y="1825625"/>
            <a:ext cx="4480560" cy="3371623"/>
          </a:xfrm>
          <a:prstGeom prst="rect">
            <a:avLst/>
          </a:prstGeom>
          <a:noFill/>
          <a:ln>
            <a:noFill/>
          </a:ln>
        </p:spPr>
      </p:pic>
    </p:spTree>
    <p:extLst>
      <p:ext uri="{BB962C8B-B14F-4D97-AF65-F5344CB8AC3E}">
        <p14:creationId xmlns:p14="http://schemas.microsoft.com/office/powerpoint/2010/main" val="3279608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051" y="160428"/>
            <a:ext cx="10515600" cy="1325563"/>
          </a:xfrm>
        </p:spPr>
        <p:txBody>
          <a:bodyPr/>
          <a:lstStyle/>
          <a:p>
            <a:r>
              <a:rPr lang="en-US" dirty="0" smtClean="0"/>
              <a:t>DNA Double Helix</a:t>
            </a:r>
            <a:endParaRPr lang="en-US" dirty="0"/>
          </a:p>
        </p:txBody>
      </p:sp>
      <p:sp>
        <p:nvSpPr>
          <p:cNvPr id="3" name="Content Placeholder 2"/>
          <p:cNvSpPr>
            <a:spLocks noGrp="1"/>
          </p:cNvSpPr>
          <p:nvPr>
            <p:ph idx="1"/>
          </p:nvPr>
        </p:nvSpPr>
        <p:spPr>
          <a:xfrm>
            <a:off x="472440" y="1485991"/>
            <a:ext cx="5523411" cy="4351338"/>
          </a:xfrm>
        </p:spPr>
        <p:txBody>
          <a:bodyPr>
            <a:normAutofit lnSpcReduction="10000"/>
          </a:bodyPr>
          <a:lstStyle/>
          <a:p>
            <a:r>
              <a:rPr lang="en-US" dirty="0" smtClean="0"/>
              <a:t>Untwisted double helix looks like a ladder</a:t>
            </a:r>
          </a:p>
          <a:p>
            <a:pPr marL="0" indent="0">
              <a:buNone/>
            </a:pPr>
            <a:r>
              <a:rPr lang="en-US" dirty="0"/>
              <a:t>	</a:t>
            </a:r>
            <a:r>
              <a:rPr lang="en-US" dirty="0" smtClean="0"/>
              <a:t>-</a:t>
            </a:r>
            <a:r>
              <a:rPr lang="en-US" b="1" dirty="0" smtClean="0"/>
              <a:t>Sides of the ladder 	</a:t>
            </a:r>
            <a:r>
              <a:rPr lang="en-US" dirty="0" smtClean="0"/>
              <a:t>(backbone of each chain of 	nucleotides) = phosphate 	groups bonded to deoxyribose 	sugars</a:t>
            </a:r>
          </a:p>
          <a:p>
            <a:pPr marL="0" indent="0">
              <a:buNone/>
            </a:pPr>
            <a:r>
              <a:rPr lang="en-US" dirty="0"/>
              <a:t>	</a:t>
            </a:r>
            <a:r>
              <a:rPr lang="en-US" dirty="0" smtClean="0"/>
              <a:t>-</a:t>
            </a:r>
            <a:r>
              <a:rPr lang="en-US" b="1" dirty="0" smtClean="0"/>
              <a:t>Rungs of the ladder</a:t>
            </a:r>
            <a:r>
              <a:rPr lang="en-US" dirty="0" smtClean="0"/>
              <a:t> = 	nitrogen bases bonded 		together by weak hydrogen 	bonds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923314" y="656544"/>
            <a:ext cx="4330337" cy="5783445"/>
          </a:xfrm>
          <a:prstGeom prst="rect">
            <a:avLst/>
          </a:prstGeom>
        </p:spPr>
      </p:pic>
    </p:spTree>
    <p:extLst>
      <p:ext uri="{BB962C8B-B14F-4D97-AF65-F5344CB8AC3E}">
        <p14:creationId xmlns:p14="http://schemas.microsoft.com/office/powerpoint/2010/main" val="2522306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is Antiparallel </a:t>
            </a:r>
            <a:endParaRPr lang="en-US" dirty="0"/>
          </a:p>
        </p:txBody>
      </p:sp>
      <p:sp>
        <p:nvSpPr>
          <p:cNvPr id="3" name="Content Placeholder 2"/>
          <p:cNvSpPr>
            <a:spLocks noGrp="1"/>
          </p:cNvSpPr>
          <p:nvPr>
            <p:ph idx="1"/>
          </p:nvPr>
        </p:nvSpPr>
        <p:spPr>
          <a:xfrm>
            <a:off x="690154" y="1690688"/>
            <a:ext cx="5405846" cy="4351338"/>
          </a:xfrm>
        </p:spPr>
        <p:txBody>
          <a:bodyPr/>
          <a:lstStyle/>
          <a:p>
            <a:r>
              <a:rPr lang="en-US" b="1" dirty="0" smtClean="0"/>
              <a:t>5 prime (5’) end </a:t>
            </a:r>
            <a:r>
              <a:rPr lang="en-US" dirty="0" smtClean="0"/>
              <a:t>of a DNA strand (one chain of nucleotides) = ends with a phosphate group</a:t>
            </a:r>
          </a:p>
          <a:p>
            <a:r>
              <a:rPr lang="en-US" b="1" dirty="0" smtClean="0"/>
              <a:t>3 prime (3’) end </a:t>
            </a:r>
            <a:r>
              <a:rPr lang="en-US" dirty="0" smtClean="0"/>
              <a:t>of a DNA strand = ends with a sugar </a:t>
            </a:r>
          </a:p>
          <a:p>
            <a:r>
              <a:rPr lang="en-US" dirty="0" smtClean="0"/>
              <a:t>The strands of the double helix are </a:t>
            </a:r>
            <a:r>
              <a:rPr lang="en-US" b="1" dirty="0" smtClean="0"/>
              <a:t>antiparallel</a:t>
            </a:r>
            <a:r>
              <a:rPr lang="en-US" dirty="0" smtClean="0"/>
              <a:t>, which means they are side-by-side (parallel) but their 5’ and 3’ ends are opposite (anti) one another </a:t>
            </a:r>
            <a:endParaRPr lang="en-US" dirty="0"/>
          </a:p>
        </p:txBody>
      </p:sp>
      <p:pic>
        <p:nvPicPr>
          <p:cNvPr id="4098" name="Picture 2" descr="Image result for antiparall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4046" y="1690688"/>
            <a:ext cx="5539929" cy="4570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1346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629" y="0"/>
            <a:ext cx="10515600" cy="1325563"/>
          </a:xfrm>
        </p:spPr>
        <p:txBody>
          <a:bodyPr/>
          <a:lstStyle/>
          <a:p>
            <a:r>
              <a:rPr lang="en-US" dirty="0" smtClean="0"/>
              <a:t>Nitrogen Bases</a:t>
            </a:r>
            <a:endParaRPr lang="en-US" dirty="0"/>
          </a:p>
        </p:txBody>
      </p:sp>
      <p:sp>
        <p:nvSpPr>
          <p:cNvPr id="3" name="Content Placeholder 2"/>
          <p:cNvSpPr>
            <a:spLocks noGrp="1"/>
          </p:cNvSpPr>
          <p:nvPr>
            <p:ph idx="1"/>
          </p:nvPr>
        </p:nvSpPr>
        <p:spPr>
          <a:xfrm>
            <a:off x="511629" y="1097280"/>
            <a:ext cx="6139542" cy="4990011"/>
          </a:xfrm>
        </p:spPr>
        <p:txBody>
          <a:bodyPr>
            <a:normAutofit fontScale="92500" lnSpcReduction="20000"/>
          </a:bodyPr>
          <a:lstStyle/>
          <a:p>
            <a:r>
              <a:rPr lang="en-US" dirty="0" smtClean="0"/>
              <a:t>Two types of bases =</a:t>
            </a:r>
          </a:p>
          <a:p>
            <a:pPr marL="0" indent="0">
              <a:buNone/>
            </a:pPr>
            <a:r>
              <a:rPr lang="en-US" dirty="0" smtClean="0"/>
              <a:t>	-</a:t>
            </a:r>
            <a:r>
              <a:rPr lang="en-US" b="1" dirty="0" smtClean="0"/>
              <a:t>Purines</a:t>
            </a:r>
            <a:r>
              <a:rPr lang="en-US" dirty="0" smtClean="0"/>
              <a:t> have a double-ring 	structure</a:t>
            </a:r>
          </a:p>
          <a:p>
            <a:pPr marL="0" indent="0">
              <a:buNone/>
            </a:pPr>
            <a:r>
              <a:rPr lang="en-US" dirty="0" smtClean="0"/>
              <a:t>	-</a:t>
            </a:r>
            <a:r>
              <a:rPr lang="en-US" b="1" dirty="0" smtClean="0"/>
              <a:t>Pyrimidines </a:t>
            </a:r>
            <a:r>
              <a:rPr lang="en-US" dirty="0" smtClean="0"/>
              <a:t>have a single-	ring 	structure</a:t>
            </a:r>
          </a:p>
          <a:p>
            <a:pPr marL="0" indent="0">
              <a:buNone/>
            </a:pPr>
            <a:r>
              <a:rPr lang="en-US" i="1" dirty="0" smtClean="0"/>
              <a:t>Memory trick = the name lengths are opposite the size of the molecule.  “Purine” is a shorter word but has a larger (double ring) structure.  “Pyrimidine” is a longer word but has a smaller (single ring) structure</a:t>
            </a:r>
          </a:p>
          <a:p>
            <a:pPr marL="0" indent="0">
              <a:buNone/>
            </a:pPr>
            <a:endParaRPr lang="en-US" i="1" dirty="0" smtClean="0"/>
          </a:p>
          <a:p>
            <a:r>
              <a:rPr lang="en-US" dirty="0" smtClean="0"/>
              <a:t>Purines = </a:t>
            </a:r>
            <a:r>
              <a:rPr lang="en-US" b="1" dirty="0" smtClean="0"/>
              <a:t>adenine</a:t>
            </a:r>
            <a:r>
              <a:rPr lang="en-US" dirty="0" smtClean="0"/>
              <a:t> and </a:t>
            </a:r>
            <a:r>
              <a:rPr lang="en-US" b="1" dirty="0" smtClean="0"/>
              <a:t>guanine</a:t>
            </a:r>
          </a:p>
          <a:p>
            <a:r>
              <a:rPr lang="en-US" dirty="0" smtClean="0"/>
              <a:t>Pyrimidines = </a:t>
            </a:r>
            <a:r>
              <a:rPr lang="en-US" b="1" dirty="0" smtClean="0"/>
              <a:t>thymine</a:t>
            </a:r>
            <a:r>
              <a:rPr lang="en-US" dirty="0" smtClean="0"/>
              <a:t> and </a:t>
            </a:r>
            <a:r>
              <a:rPr lang="en-US" b="1" dirty="0" smtClean="0"/>
              <a:t>cytosine</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779623" y="444137"/>
            <a:ext cx="4937760" cy="5747657"/>
          </a:xfrm>
          <a:prstGeom prst="rect">
            <a:avLst/>
          </a:prstGeom>
          <a:noFill/>
          <a:ln>
            <a:noFill/>
          </a:ln>
        </p:spPr>
      </p:pic>
    </p:spTree>
    <p:extLst>
      <p:ext uri="{BB962C8B-B14F-4D97-AF65-F5344CB8AC3E}">
        <p14:creationId xmlns:p14="http://schemas.microsoft.com/office/powerpoint/2010/main" val="1501748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Hydrogen Bonds between Nitrogen Bases</a:t>
            </a:r>
            <a:endParaRPr lang="en-US" dirty="0"/>
          </a:p>
        </p:txBody>
      </p:sp>
      <p:sp>
        <p:nvSpPr>
          <p:cNvPr id="3" name="Content Placeholder 2"/>
          <p:cNvSpPr>
            <a:spLocks noGrp="1"/>
          </p:cNvSpPr>
          <p:nvPr>
            <p:ph idx="1"/>
          </p:nvPr>
        </p:nvSpPr>
        <p:spPr>
          <a:xfrm>
            <a:off x="838200" y="1825625"/>
            <a:ext cx="5497286" cy="4351338"/>
          </a:xfrm>
        </p:spPr>
        <p:txBody>
          <a:bodyPr/>
          <a:lstStyle/>
          <a:p>
            <a:r>
              <a:rPr lang="en-US" dirty="0" smtClean="0"/>
              <a:t>Purines only pair with pyrimidines across the DNA double helix.  They are connected by </a:t>
            </a:r>
            <a:r>
              <a:rPr lang="en-US" b="1" dirty="0" smtClean="0"/>
              <a:t>hydrogen </a:t>
            </a:r>
            <a:r>
              <a:rPr lang="en-US" dirty="0" smtClean="0"/>
              <a:t>bonds. </a:t>
            </a:r>
          </a:p>
          <a:p>
            <a:pPr marL="0" indent="0">
              <a:buNone/>
            </a:pPr>
            <a:endParaRPr lang="en-US" dirty="0" smtClean="0"/>
          </a:p>
          <a:p>
            <a:r>
              <a:rPr lang="en-US" b="1" dirty="0" smtClean="0"/>
              <a:t>Two </a:t>
            </a:r>
            <a:r>
              <a:rPr lang="en-US" dirty="0" smtClean="0"/>
              <a:t>hydrogen bonds connect adenine and thymine.</a:t>
            </a:r>
          </a:p>
          <a:p>
            <a:r>
              <a:rPr lang="en-US" b="1" dirty="0" smtClean="0"/>
              <a:t>Three</a:t>
            </a:r>
            <a:r>
              <a:rPr lang="en-US" dirty="0" smtClean="0"/>
              <a:t> hydrogen bonds connect guanine and cytosine. </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173686" y="1690688"/>
            <a:ext cx="4180114" cy="4501106"/>
          </a:xfrm>
          <a:prstGeom prst="rect">
            <a:avLst/>
          </a:prstGeom>
          <a:noFill/>
          <a:ln>
            <a:noFill/>
          </a:ln>
        </p:spPr>
      </p:pic>
    </p:spTree>
    <p:extLst>
      <p:ext uri="{BB962C8B-B14F-4D97-AF65-F5344CB8AC3E}">
        <p14:creationId xmlns:p14="http://schemas.microsoft.com/office/powerpoint/2010/main" val="1010639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320" y="0"/>
            <a:ext cx="10515600" cy="1325563"/>
          </a:xfrm>
        </p:spPr>
        <p:txBody>
          <a:bodyPr/>
          <a:lstStyle/>
          <a:p>
            <a:r>
              <a:rPr lang="en-US" dirty="0" smtClean="0"/>
              <a:t>Why do purines only pair with pyrimidines?</a:t>
            </a:r>
            <a:endParaRPr lang="en-US" dirty="0"/>
          </a:p>
        </p:txBody>
      </p:sp>
      <p:sp>
        <p:nvSpPr>
          <p:cNvPr id="3" name="Content Placeholder 2"/>
          <p:cNvSpPr>
            <a:spLocks noGrp="1"/>
          </p:cNvSpPr>
          <p:nvPr>
            <p:ph idx="1"/>
          </p:nvPr>
        </p:nvSpPr>
        <p:spPr>
          <a:xfrm>
            <a:off x="838200" y="1259933"/>
            <a:ext cx="5601789" cy="4351338"/>
          </a:xfrm>
        </p:spPr>
        <p:txBody>
          <a:bodyPr/>
          <a:lstStyle/>
          <a:p>
            <a:r>
              <a:rPr lang="en-US" dirty="0" smtClean="0"/>
              <a:t>Pyrimidines cannot pair with pyrimidines because they are so small that they don’t get close enough to each other (given the width of the double helix) to form hydrogen bonds with each other</a:t>
            </a:r>
          </a:p>
          <a:p>
            <a:r>
              <a:rPr lang="en-US" dirty="0" smtClean="0"/>
              <a:t>Purines cannot pair with purines because they are so large that they would not fit within the width of the double helix </a:t>
            </a:r>
            <a:endParaRPr lang="en-US" dirty="0"/>
          </a:p>
        </p:txBody>
      </p:sp>
      <p:pic>
        <p:nvPicPr>
          <p:cNvPr id="4" name="Picture 3"/>
          <p:cNvPicPr>
            <a:picLocks noChangeAspect="1"/>
          </p:cNvPicPr>
          <p:nvPr/>
        </p:nvPicPr>
        <p:blipFill>
          <a:blip r:embed="rId2"/>
          <a:stretch>
            <a:fillRect/>
          </a:stretch>
        </p:blipFill>
        <p:spPr>
          <a:xfrm>
            <a:off x="7980405" y="1103494"/>
            <a:ext cx="2796451" cy="5532437"/>
          </a:xfrm>
          <a:prstGeom prst="rect">
            <a:avLst/>
          </a:prstGeom>
        </p:spPr>
      </p:pic>
    </p:spTree>
    <p:extLst>
      <p:ext uri="{BB962C8B-B14F-4D97-AF65-F5344CB8AC3E}">
        <p14:creationId xmlns:p14="http://schemas.microsoft.com/office/powerpoint/2010/main" val="35350327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Chargaff’s Experiment</a:t>
            </a:r>
            <a:endParaRPr lang="en-US" dirty="0"/>
          </a:p>
        </p:txBody>
      </p:sp>
      <p:sp>
        <p:nvSpPr>
          <p:cNvPr id="3" name="Content Placeholder 2"/>
          <p:cNvSpPr>
            <a:spLocks noGrp="1"/>
          </p:cNvSpPr>
          <p:nvPr>
            <p:ph idx="1"/>
          </p:nvPr>
        </p:nvSpPr>
        <p:spPr/>
        <p:txBody>
          <a:bodyPr/>
          <a:lstStyle/>
          <a:p>
            <a:r>
              <a:rPr lang="en-US" dirty="0" smtClean="0"/>
              <a:t>Determined the percentages of each nitrogen base in the DNA double helix.  These frequencies (in humans) were…</a:t>
            </a:r>
          </a:p>
          <a:p>
            <a:pPr marL="0" indent="0">
              <a:buNone/>
            </a:pPr>
            <a:r>
              <a:rPr lang="en-US" dirty="0"/>
              <a:t>	</a:t>
            </a:r>
            <a:r>
              <a:rPr lang="en-US" dirty="0" smtClean="0"/>
              <a:t>- A = 30%</a:t>
            </a:r>
          </a:p>
          <a:p>
            <a:pPr marL="0" indent="0">
              <a:buNone/>
            </a:pPr>
            <a:r>
              <a:rPr lang="en-US" dirty="0"/>
              <a:t>	</a:t>
            </a:r>
            <a:r>
              <a:rPr lang="en-US" dirty="0" smtClean="0"/>
              <a:t>- T = 30%</a:t>
            </a:r>
          </a:p>
          <a:p>
            <a:pPr marL="0" indent="0">
              <a:buNone/>
            </a:pPr>
            <a:r>
              <a:rPr lang="en-US" dirty="0"/>
              <a:t>	</a:t>
            </a:r>
            <a:r>
              <a:rPr lang="en-US" dirty="0" smtClean="0"/>
              <a:t>- C = 20%</a:t>
            </a:r>
          </a:p>
          <a:p>
            <a:pPr marL="0" indent="0">
              <a:buNone/>
            </a:pPr>
            <a:r>
              <a:rPr lang="en-US" dirty="0"/>
              <a:t>	</a:t>
            </a:r>
            <a:r>
              <a:rPr lang="en-US" dirty="0" smtClean="0"/>
              <a:t>- G = 20%</a:t>
            </a:r>
          </a:p>
          <a:p>
            <a:pPr marL="0" indent="0">
              <a:buNone/>
            </a:pPr>
            <a:endParaRPr lang="en-US" dirty="0" smtClean="0"/>
          </a:p>
          <a:p>
            <a:pPr marL="0" indent="0">
              <a:buNone/>
            </a:pPr>
            <a:r>
              <a:rPr lang="en-US" dirty="0"/>
              <a:t>	</a:t>
            </a:r>
          </a:p>
        </p:txBody>
      </p:sp>
    </p:spTree>
    <p:extLst>
      <p:ext uri="{BB962C8B-B14F-4D97-AF65-F5344CB8AC3E}">
        <p14:creationId xmlns:p14="http://schemas.microsoft.com/office/powerpoint/2010/main" val="27728735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9994"/>
            <a:ext cx="10515600" cy="1325563"/>
          </a:xfrm>
        </p:spPr>
        <p:txBody>
          <a:bodyPr/>
          <a:lstStyle/>
          <a:p>
            <a:r>
              <a:rPr lang="en-US" dirty="0" smtClean="0"/>
              <a:t>Chargaff’s Experiment (</a:t>
            </a:r>
            <a:r>
              <a:rPr lang="en-US" dirty="0" err="1" smtClean="0"/>
              <a:t>ctd</a:t>
            </a:r>
            <a:r>
              <a:rPr lang="en-US" dirty="0"/>
              <a:t>)</a:t>
            </a:r>
          </a:p>
        </p:txBody>
      </p:sp>
      <p:sp>
        <p:nvSpPr>
          <p:cNvPr id="3" name="Content Placeholder 2"/>
          <p:cNvSpPr>
            <a:spLocks noGrp="1"/>
          </p:cNvSpPr>
          <p:nvPr>
            <p:ph idx="1"/>
          </p:nvPr>
        </p:nvSpPr>
        <p:spPr>
          <a:xfrm>
            <a:off x="1022439" y="1455557"/>
            <a:ext cx="4347754" cy="4351338"/>
          </a:xfrm>
        </p:spPr>
        <p:txBody>
          <a:bodyPr/>
          <a:lstStyle/>
          <a:p>
            <a:r>
              <a:rPr lang="en-US" dirty="0" smtClean="0"/>
              <a:t>He looked at the frequencies of nitrogen bases for the DNA in other species as well!</a:t>
            </a:r>
            <a:endParaRPr lang="en-US" dirty="0"/>
          </a:p>
        </p:txBody>
      </p:sp>
      <p:pic>
        <p:nvPicPr>
          <p:cNvPr id="4" name="Picture 3"/>
          <p:cNvPicPr>
            <a:picLocks noChangeAspect="1"/>
          </p:cNvPicPr>
          <p:nvPr/>
        </p:nvPicPr>
        <p:blipFill>
          <a:blip r:embed="rId2"/>
          <a:stretch>
            <a:fillRect/>
          </a:stretch>
        </p:blipFill>
        <p:spPr>
          <a:xfrm>
            <a:off x="6574154" y="1267232"/>
            <a:ext cx="3575685" cy="5142025"/>
          </a:xfrm>
          <a:prstGeom prst="rect">
            <a:avLst/>
          </a:prstGeom>
        </p:spPr>
      </p:pic>
    </p:spTree>
    <p:extLst>
      <p:ext uri="{BB962C8B-B14F-4D97-AF65-F5344CB8AC3E}">
        <p14:creationId xmlns:p14="http://schemas.microsoft.com/office/powerpoint/2010/main" val="1580940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Chargaff’s Experiment (</a:t>
            </a:r>
            <a:r>
              <a:rPr lang="en-US" dirty="0" err="1" smtClean="0"/>
              <a:t>ctd</a:t>
            </a:r>
            <a:r>
              <a:rPr lang="en-US" dirty="0" smtClean="0"/>
              <a:t>)</a:t>
            </a:r>
            <a:endParaRPr lang="en-US" dirty="0"/>
          </a:p>
        </p:txBody>
      </p:sp>
      <p:sp>
        <p:nvSpPr>
          <p:cNvPr id="3" name="Content Placeholder 2"/>
          <p:cNvSpPr>
            <a:spLocks noGrp="1"/>
          </p:cNvSpPr>
          <p:nvPr>
            <p:ph idx="1"/>
          </p:nvPr>
        </p:nvSpPr>
        <p:spPr/>
        <p:txBody>
          <a:bodyPr/>
          <a:lstStyle/>
          <a:p>
            <a:r>
              <a:rPr lang="en-US" b="1" dirty="0" smtClean="0"/>
              <a:t>Conclusion: </a:t>
            </a:r>
            <a:r>
              <a:rPr lang="en-US" dirty="0" smtClean="0"/>
              <a:t>Adenine must bond (aka pair) with thymine across the double helix because they have equal frequencies.  This means where you find an adenine, you will always find a thymine and vice versa.  For the same reason, he concluded that guanine must pair with cytosine.  </a:t>
            </a:r>
          </a:p>
          <a:p>
            <a:endParaRPr lang="en-US" dirty="0"/>
          </a:p>
          <a:p>
            <a:r>
              <a:rPr lang="en-US" dirty="0" smtClean="0"/>
              <a:t>As such, A / T and G / C are said to be complementary to each other.  Their bonding (aka pairing) across the double helix is therefore called </a:t>
            </a:r>
            <a:r>
              <a:rPr lang="en-US" b="1" dirty="0" smtClean="0"/>
              <a:t>complementary base pairing</a:t>
            </a:r>
            <a:r>
              <a:rPr lang="en-US" dirty="0" smtClean="0"/>
              <a:t>.  </a:t>
            </a:r>
          </a:p>
        </p:txBody>
      </p:sp>
    </p:spTree>
    <p:extLst>
      <p:ext uri="{BB962C8B-B14F-4D97-AF65-F5344CB8AC3E}">
        <p14:creationId xmlns:p14="http://schemas.microsoft.com/office/powerpoint/2010/main" val="4161120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4954" y="2494370"/>
            <a:ext cx="3106783" cy="1325563"/>
          </a:xfrm>
        </p:spPr>
        <p:txBody>
          <a:bodyPr/>
          <a:lstStyle/>
          <a:p>
            <a:r>
              <a:rPr lang="en-US" dirty="0" smtClean="0"/>
              <a:t>The 20 amino acids</a:t>
            </a:r>
            <a:endParaRPr lang="en-US" dirty="0"/>
          </a:p>
        </p:txBody>
      </p:sp>
      <p:pic>
        <p:nvPicPr>
          <p:cNvPr id="1026" name="Picture 2" descr="Image result for 20 amino aci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8938" y="192934"/>
            <a:ext cx="6128657" cy="6358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5139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Questions</a:t>
            </a:r>
            <a:endParaRPr lang="en-US" dirty="0"/>
          </a:p>
        </p:txBody>
      </p:sp>
      <p:sp>
        <p:nvSpPr>
          <p:cNvPr id="3" name="Content Placeholder 2"/>
          <p:cNvSpPr>
            <a:spLocks noGrp="1"/>
          </p:cNvSpPr>
          <p:nvPr>
            <p:ph idx="1"/>
          </p:nvPr>
        </p:nvSpPr>
        <p:spPr/>
        <p:txBody>
          <a:bodyPr/>
          <a:lstStyle/>
          <a:p>
            <a:r>
              <a:rPr lang="en-US" dirty="0" smtClean="0"/>
              <a:t>If there is 30% adenine in a particular DNA molecule, how much cytosine is present?</a:t>
            </a:r>
            <a:endParaRPr lang="en-US" dirty="0"/>
          </a:p>
        </p:txBody>
      </p:sp>
    </p:spTree>
    <p:extLst>
      <p:ext uri="{BB962C8B-B14F-4D97-AF65-F5344CB8AC3E}">
        <p14:creationId xmlns:p14="http://schemas.microsoft.com/office/powerpoint/2010/main" val="1042683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Questions (</a:t>
            </a:r>
            <a:r>
              <a:rPr lang="en-US" dirty="0" err="1" smtClean="0"/>
              <a:t>ctd</a:t>
            </a:r>
            <a:r>
              <a:rPr lang="en-US" dirty="0" smtClean="0"/>
              <a:t>) </a:t>
            </a:r>
            <a:endParaRPr lang="en-US" dirty="0"/>
          </a:p>
        </p:txBody>
      </p:sp>
      <p:sp>
        <p:nvSpPr>
          <p:cNvPr id="3" name="Content Placeholder 2"/>
          <p:cNvSpPr>
            <a:spLocks noGrp="1"/>
          </p:cNvSpPr>
          <p:nvPr>
            <p:ph idx="1"/>
          </p:nvPr>
        </p:nvSpPr>
        <p:spPr/>
        <p:txBody>
          <a:bodyPr/>
          <a:lstStyle/>
          <a:p>
            <a:r>
              <a:rPr lang="en-US" dirty="0" smtClean="0"/>
              <a:t>Write out the nitrogen base sequence of a DNA strand complementary to the following strand.</a:t>
            </a:r>
          </a:p>
          <a:p>
            <a:pPr marL="0" indent="0">
              <a:buNone/>
            </a:pPr>
            <a:endParaRPr lang="en-US" dirty="0"/>
          </a:p>
          <a:p>
            <a:pPr marL="0" indent="0" algn="ctr">
              <a:buNone/>
            </a:pPr>
            <a:r>
              <a:rPr lang="en-US" dirty="0" smtClean="0"/>
              <a:t>T	T	A	G	C	A	T	G	G</a:t>
            </a:r>
            <a:endParaRPr lang="en-US" dirty="0"/>
          </a:p>
        </p:txBody>
      </p:sp>
    </p:spTree>
    <p:extLst>
      <p:ext uri="{BB962C8B-B14F-4D97-AF65-F5344CB8AC3E}">
        <p14:creationId xmlns:p14="http://schemas.microsoft.com/office/powerpoint/2010/main" val="1748376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3677" y="10271"/>
            <a:ext cx="6575924" cy="1325563"/>
          </a:xfrm>
        </p:spPr>
        <p:txBody>
          <a:bodyPr/>
          <a:lstStyle/>
          <a:p>
            <a:r>
              <a:rPr lang="en-US" dirty="0" smtClean="0"/>
              <a:t>Polypeptides and Proteins</a:t>
            </a:r>
            <a:endParaRPr lang="en-US" dirty="0"/>
          </a:p>
        </p:txBody>
      </p:sp>
      <p:pic>
        <p:nvPicPr>
          <p:cNvPr id="4" name="Picture 3"/>
          <p:cNvPicPr>
            <a:picLocks noChangeAspect="1"/>
          </p:cNvPicPr>
          <p:nvPr/>
        </p:nvPicPr>
        <p:blipFill>
          <a:blip r:embed="rId2"/>
          <a:stretch>
            <a:fillRect/>
          </a:stretch>
        </p:blipFill>
        <p:spPr>
          <a:xfrm>
            <a:off x="1933438" y="1325563"/>
            <a:ext cx="8216402" cy="3558801"/>
          </a:xfrm>
          <a:prstGeom prst="rect">
            <a:avLst/>
          </a:prstGeom>
        </p:spPr>
      </p:pic>
      <p:sp>
        <p:nvSpPr>
          <p:cNvPr id="6" name="Rectangle 5"/>
          <p:cNvSpPr/>
          <p:nvPr/>
        </p:nvSpPr>
        <p:spPr>
          <a:xfrm>
            <a:off x="1724298" y="2011680"/>
            <a:ext cx="5146766" cy="257338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flipV="1">
            <a:off x="2377440" y="4585066"/>
            <a:ext cx="744583" cy="4441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8146869" y="4734715"/>
            <a:ext cx="840377" cy="4251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553137" y="5029200"/>
            <a:ext cx="2720873" cy="461665"/>
          </a:xfrm>
          <a:prstGeom prst="rect">
            <a:avLst/>
          </a:prstGeom>
          <a:noFill/>
        </p:spPr>
        <p:txBody>
          <a:bodyPr wrap="none" rtlCol="0">
            <a:spAutoFit/>
          </a:bodyPr>
          <a:lstStyle/>
          <a:p>
            <a:r>
              <a:rPr lang="en-US" sz="2400" dirty="0" smtClean="0"/>
              <a:t>A single polypeptide</a:t>
            </a:r>
            <a:endParaRPr lang="en-US" sz="2400" dirty="0"/>
          </a:p>
        </p:txBody>
      </p:sp>
      <p:sp>
        <p:nvSpPr>
          <p:cNvPr id="16" name="TextBox 15"/>
          <p:cNvSpPr txBox="1"/>
          <p:nvPr/>
        </p:nvSpPr>
        <p:spPr>
          <a:xfrm>
            <a:off x="6267399" y="5003075"/>
            <a:ext cx="5439694" cy="461665"/>
          </a:xfrm>
          <a:prstGeom prst="rect">
            <a:avLst/>
          </a:prstGeom>
          <a:noFill/>
        </p:spPr>
        <p:txBody>
          <a:bodyPr wrap="none" rtlCol="0">
            <a:spAutoFit/>
          </a:bodyPr>
          <a:lstStyle/>
          <a:p>
            <a:r>
              <a:rPr lang="en-US" sz="2400" dirty="0" smtClean="0"/>
              <a:t>A protein (contains multiple polypeptides)</a:t>
            </a:r>
            <a:endParaRPr lang="en-US" sz="2400" dirty="0"/>
          </a:p>
        </p:txBody>
      </p:sp>
      <p:sp>
        <p:nvSpPr>
          <p:cNvPr id="17" name="TextBox 16"/>
          <p:cNvSpPr txBox="1"/>
          <p:nvPr/>
        </p:nvSpPr>
        <p:spPr>
          <a:xfrm>
            <a:off x="457200" y="5669279"/>
            <a:ext cx="10424160" cy="830997"/>
          </a:xfrm>
          <a:prstGeom prst="rect">
            <a:avLst/>
          </a:prstGeom>
          <a:noFill/>
        </p:spPr>
        <p:txBody>
          <a:bodyPr wrap="square" rtlCol="0">
            <a:spAutoFit/>
          </a:bodyPr>
          <a:lstStyle/>
          <a:p>
            <a:pPr algn="ctr"/>
            <a:r>
              <a:rPr lang="en-US" sz="2400" dirty="0" smtClean="0"/>
              <a:t>Protein folding at the secondary, tertiary, and quaternary levels determines the protein’s function because in biology, structure (shape) </a:t>
            </a:r>
            <a:r>
              <a:rPr lang="en-US" sz="2400" dirty="0" smtClean="0">
                <a:sym typeface="Wingdings" panose="05000000000000000000" pitchFamily="2" charset="2"/>
              </a:rPr>
              <a:t> function</a:t>
            </a:r>
            <a:endParaRPr lang="en-US" sz="2400" dirty="0"/>
          </a:p>
        </p:txBody>
      </p:sp>
    </p:spTree>
    <p:extLst>
      <p:ext uri="{BB962C8B-B14F-4D97-AF65-F5344CB8AC3E}">
        <p14:creationId xmlns:p14="http://schemas.microsoft.com/office/powerpoint/2010/main" val="1572190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mean when we say “genetic material?”</a:t>
            </a:r>
            <a:endParaRPr lang="en-US" dirty="0"/>
          </a:p>
        </p:txBody>
      </p:sp>
      <p:sp>
        <p:nvSpPr>
          <p:cNvPr id="3" name="Content Placeholder 2"/>
          <p:cNvSpPr>
            <a:spLocks noGrp="1"/>
          </p:cNvSpPr>
          <p:nvPr>
            <p:ph idx="1"/>
          </p:nvPr>
        </p:nvSpPr>
        <p:spPr/>
        <p:txBody>
          <a:bodyPr/>
          <a:lstStyle/>
          <a:p>
            <a:r>
              <a:rPr lang="en-US" dirty="0" smtClean="0"/>
              <a:t>A coded molecule in the cell that provides instructions for creating cell substances and directing cell activities</a:t>
            </a:r>
          </a:p>
          <a:p>
            <a:r>
              <a:rPr lang="en-US" dirty="0" smtClean="0"/>
              <a:t>This molecule is passed down through generations of offspring</a:t>
            </a:r>
            <a:endParaRPr lang="en-US" dirty="0"/>
          </a:p>
        </p:txBody>
      </p:sp>
    </p:spTree>
    <p:extLst>
      <p:ext uri="{BB962C8B-B14F-4D97-AF65-F5344CB8AC3E}">
        <p14:creationId xmlns:p14="http://schemas.microsoft.com/office/powerpoint/2010/main" val="3788294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from our Biochemistry Unit (Unit 2) </a:t>
            </a:r>
            <a:endParaRPr lang="en-US" dirty="0"/>
          </a:p>
        </p:txBody>
      </p:sp>
      <p:sp>
        <p:nvSpPr>
          <p:cNvPr id="3" name="Content Placeholder 2"/>
          <p:cNvSpPr>
            <a:spLocks noGrp="1"/>
          </p:cNvSpPr>
          <p:nvPr>
            <p:ph idx="1"/>
          </p:nvPr>
        </p:nvSpPr>
        <p:spPr/>
        <p:txBody>
          <a:bodyPr/>
          <a:lstStyle/>
          <a:p>
            <a:r>
              <a:rPr lang="en-US" dirty="0" smtClean="0"/>
              <a:t>What do we call the building blocks of the four macromolecules (carbohydrates, lipids, proteins, and nucleic acids)?  (Hint: </a:t>
            </a:r>
            <a:r>
              <a:rPr lang="en-US" b="1" dirty="0" smtClean="0"/>
              <a:t>Amino acids </a:t>
            </a:r>
            <a:r>
              <a:rPr lang="en-US" dirty="0" smtClean="0"/>
              <a:t>are examples of these building blocks) </a:t>
            </a:r>
          </a:p>
          <a:p>
            <a:pPr marL="0" indent="0">
              <a:buNone/>
            </a:pPr>
            <a:endParaRPr lang="en-US" dirty="0"/>
          </a:p>
          <a:p>
            <a:pPr marL="0" indent="0">
              <a:buNone/>
            </a:pPr>
            <a:endParaRPr lang="en-US" dirty="0" smtClean="0"/>
          </a:p>
          <a:p>
            <a:r>
              <a:rPr lang="en-US" dirty="0" smtClean="0"/>
              <a:t>What do we call </a:t>
            </a:r>
            <a:r>
              <a:rPr lang="en-US" b="1" dirty="0" smtClean="0"/>
              <a:t>chains</a:t>
            </a:r>
            <a:r>
              <a:rPr lang="en-US" dirty="0" smtClean="0"/>
              <a:t> of building blocks of the four macromolecules?  (Hint: </a:t>
            </a:r>
            <a:r>
              <a:rPr lang="en-US" b="1" dirty="0" smtClean="0"/>
              <a:t>Polypeptides </a:t>
            </a:r>
            <a:r>
              <a:rPr lang="en-US" dirty="0" smtClean="0"/>
              <a:t>are an example of these chains)</a:t>
            </a:r>
            <a:endParaRPr lang="en-US" dirty="0"/>
          </a:p>
        </p:txBody>
      </p:sp>
    </p:spTree>
    <p:extLst>
      <p:ext uri="{BB962C8B-B14F-4D97-AF65-F5344CB8AC3E}">
        <p14:creationId xmlns:p14="http://schemas.microsoft.com/office/powerpoint/2010/main" val="2700436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Frederick Griffith’s Experiment</a:t>
            </a:r>
            <a:endParaRPr lang="en-US" dirty="0"/>
          </a:p>
        </p:txBody>
      </p:sp>
      <p:sp>
        <p:nvSpPr>
          <p:cNvPr id="3" name="Content Placeholder 2"/>
          <p:cNvSpPr>
            <a:spLocks noGrp="1"/>
          </p:cNvSpPr>
          <p:nvPr>
            <p:ph idx="1"/>
          </p:nvPr>
        </p:nvSpPr>
        <p:spPr>
          <a:xfrm>
            <a:off x="838200" y="1368425"/>
            <a:ext cx="10515600" cy="4351338"/>
          </a:xfrm>
        </p:spPr>
        <p:txBody>
          <a:bodyPr/>
          <a:lstStyle/>
          <a:p>
            <a:r>
              <a:rPr lang="en-US" dirty="0" smtClean="0"/>
              <a:t>R vs. S strain pneumonia bacteria</a:t>
            </a:r>
          </a:p>
          <a:p>
            <a:endParaRPr lang="en-US" dirty="0"/>
          </a:p>
        </p:txBody>
      </p:sp>
      <p:pic>
        <p:nvPicPr>
          <p:cNvPr id="4" name="Picture 3" descr="https://upload.wikimedia.org/wikipedia/commons/thumb/6/6a/Griffith_experiment.svg/450px-Griffith_experiment.svg.png"/>
          <p:cNvPicPr/>
          <p:nvPr/>
        </p:nvPicPr>
        <p:blipFill>
          <a:blip r:embed="rId2">
            <a:extLst>
              <a:ext uri="{28A0092B-C50C-407E-A947-70E740481C1C}">
                <a14:useLocalDpi xmlns:a14="http://schemas.microsoft.com/office/drawing/2010/main" val="0"/>
              </a:ext>
            </a:extLst>
          </a:blip>
          <a:srcRect/>
          <a:stretch>
            <a:fillRect/>
          </a:stretch>
        </p:blipFill>
        <p:spPr bwMode="auto">
          <a:xfrm>
            <a:off x="2596287" y="1961515"/>
            <a:ext cx="6626090" cy="4243342"/>
          </a:xfrm>
          <a:prstGeom prst="rect">
            <a:avLst/>
          </a:prstGeom>
          <a:noFill/>
          <a:ln>
            <a:noFill/>
          </a:ln>
        </p:spPr>
      </p:pic>
    </p:spTree>
    <p:extLst>
      <p:ext uri="{BB962C8B-B14F-4D97-AF65-F5344CB8AC3E}">
        <p14:creationId xmlns:p14="http://schemas.microsoft.com/office/powerpoint/2010/main" val="2516763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Frederick Griffith’s Experiment (</a:t>
            </a:r>
            <a:r>
              <a:rPr lang="en-US" dirty="0" err="1" smtClean="0"/>
              <a:t>ctd</a:t>
            </a:r>
            <a:r>
              <a:rPr lang="en-US" dirty="0" smtClean="0"/>
              <a:t>)</a:t>
            </a:r>
            <a:endParaRPr lang="en-US" dirty="0"/>
          </a:p>
        </p:txBody>
      </p:sp>
      <p:sp>
        <p:nvSpPr>
          <p:cNvPr id="3" name="Content Placeholder 2"/>
          <p:cNvSpPr>
            <a:spLocks noGrp="1"/>
          </p:cNvSpPr>
          <p:nvPr>
            <p:ph idx="1"/>
          </p:nvPr>
        </p:nvSpPr>
        <p:spPr>
          <a:xfrm>
            <a:off x="838200" y="1577431"/>
            <a:ext cx="10515600" cy="4351338"/>
          </a:xfrm>
        </p:spPr>
        <p:txBody>
          <a:bodyPr>
            <a:normAutofit fontScale="92500" lnSpcReduction="10000"/>
          </a:bodyPr>
          <a:lstStyle/>
          <a:p>
            <a:r>
              <a:rPr lang="en-US" dirty="0" smtClean="0"/>
              <a:t>Why did the mouse in the fourth trial die?</a:t>
            </a:r>
          </a:p>
          <a:p>
            <a:pPr marL="0" indent="0">
              <a:buNone/>
            </a:pPr>
            <a:endParaRPr lang="en-US" dirty="0" smtClean="0"/>
          </a:p>
          <a:p>
            <a:pPr marL="0" indent="0">
              <a:buNone/>
            </a:pPr>
            <a:r>
              <a:rPr lang="en-US" dirty="0" smtClean="0"/>
              <a:t>Heat destroyed the S strain bacteria by breaking apart the bacterial cells, but it did not destroy the S strain DNA.  </a:t>
            </a:r>
          </a:p>
          <a:p>
            <a:pPr marL="0" indent="0">
              <a:buNone/>
            </a:pPr>
            <a:endParaRPr lang="en-US" dirty="0"/>
          </a:p>
          <a:p>
            <a:pPr marL="0" indent="0">
              <a:buNone/>
            </a:pPr>
            <a:r>
              <a:rPr lang="en-US" dirty="0" smtClean="0"/>
              <a:t>Some R strain bacteria were “transformed” by taking in S strain DNA, which gave them the ability to build the smooth outer capsule and become S strain bacteria.  </a:t>
            </a:r>
          </a:p>
          <a:p>
            <a:pPr marL="0" indent="0">
              <a:buNone/>
            </a:pPr>
            <a:endParaRPr lang="en-US" dirty="0"/>
          </a:p>
          <a:p>
            <a:pPr marL="0" indent="0">
              <a:buNone/>
            </a:pPr>
            <a:r>
              <a:rPr lang="en-US" dirty="0" smtClean="0"/>
              <a:t>The mouse’s immune system was unable to destroy the S strain bacteria (due to the protective capsule), so it died. </a:t>
            </a:r>
            <a:endParaRPr lang="en-US" dirty="0"/>
          </a:p>
          <a:p>
            <a:pPr marL="0" indent="0">
              <a:buNone/>
            </a:pPr>
            <a:endParaRPr lang="en-US" dirty="0"/>
          </a:p>
        </p:txBody>
      </p:sp>
    </p:spTree>
    <p:extLst>
      <p:ext uri="{BB962C8B-B14F-4D97-AF65-F5344CB8AC3E}">
        <p14:creationId xmlns:p14="http://schemas.microsoft.com/office/powerpoint/2010/main" val="2710856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transformation? </a:t>
            </a:r>
            <a:endParaRPr lang="en-US" dirty="0"/>
          </a:p>
        </p:txBody>
      </p:sp>
      <p:sp>
        <p:nvSpPr>
          <p:cNvPr id="3" name="Content Placeholder 2"/>
          <p:cNvSpPr>
            <a:spLocks noGrp="1"/>
          </p:cNvSpPr>
          <p:nvPr>
            <p:ph idx="1"/>
          </p:nvPr>
        </p:nvSpPr>
        <p:spPr/>
        <p:txBody>
          <a:bodyPr/>
          <a:lstStyle/>
          <a:p>
            <a:r>
              <a:rPr lang="en-US" dirty="0" smtClean="0"/>
              <a:t>Transformation occurs when a cell takes in DNA from its surroundings (like the R strain bacteria taking in DNA from the heat-killed S strain bacteria in Trial 4 of Griffith’s experiment) </a:t>
            </a:r>
            <a:endParaRPr lang="en-US" dirty="0"/>
          </a:p>
        </p:txBody>
      </p:sp>
    </p:spTree>
    <p:extLst>
      <p:ext uri="{BB962C8B-B14F-4D97-AF65-F5344CB8AC3E}">
        <p14:creationId xmlns:p14="http://schemas.microsoft.com/office/powerpoint/2010/main" val="1073137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1057</Words>
  <Application>Microsoft Office PowerPoint</Application>
  <PresentationFormat>Widescreen</PresentationFormat>
  <Paragraphs>118</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Calibri Light</vt:lpstr>
      <vt:lpstr>Wingdings</vt:lpstr>
      <vt:lpstr>Office Theme</vt:lpstr>
      <vt:lpstr>DNA History and Structure</vt:lpstr>
      <vt:lpstr>Early ideas about the genetic material of the cell</vt:lpstr>
      <vt:lpstr>The 20 amino acids</vt:lpstr>
      <vt:lpstr>Polypeptides and Proteins</vt:lpstr>
      <vt:lpstr>What do we mean when we say “genetic material?”</vt:lpstr>
      <vt:lpstr>Review from our Biochemistry Unit (Unit 2) </vt:lpstr>
      <vt:lpstr>Frederick Griffith’s Experiment</vt:lpstr>
      <vt:lpstr>Frederick Griffith’s Experiment (ctd)</vt:lpstr>
      <vt:lpstr>What is transformation? </vt:lpstr>
      <vt:lpstr>Did Frederick Griffith know that the genetic molecule of the bacteria was DNA?</vt:lpstr>
      <vt:lpstr>Avery, McCarty, and Macleod’s Experiment</vt:lpstr>
      <vt:lpstr>Avery, McCarty, and Macleod’s Experiment (ctd) </vt:lpstr>
      <vt:lpstr>Hershey and Chase Experiment</vt:lpstr>
      <vt:lpstr>Hershey and Chase Experiment (ctd) </vt:lpstr>
      <vt:lpstr>Hershey and Chase Experiment (ctd)</vt:lpstr>
      <vt:lpstr>Hershey and Chase Experiment (ctd) </vt:lpstr>
      <vt:lpstr>Franklin + Wilkins and Watson + Crick</vt:lpstr>
      <vt:lpstr>DNA Structure</vt:lpstr>
      <vt:lpstr>DNA Structure (ctd)</vt:lpstr>
      <vt:lpstr>DNA Structure (ctd)</vt:lpstr>
      <vt:lpstr>Nucleotide Structure</vt:lpstr>
      <vt:lpstr>DNA Double Helix</vt:lpstr>
      <vt:lpstr>DNA is Antiparallel </vt:lpstr>
      <vt:lpstr>Nitrogen Bases</vt:lpstr>
      <vt:lpstr>Hydrogen Bonds between Nitrogen Bases</vt:lpstr>
      <vt:lpstr>Why do purines only pair with pyrimidines?</vt:lpstr>
      <vt:lpstr>Chargaff’s Experiment</vt:lpstr>
      <vt:lpstr>Chargaff’s Experiment (ctd)</vt:lpstr>
      <vt:lpstr>Chargaff’s Experiment (ctd)</vt:lpstr>
      <vt:lpstr>Practice Questions</vt:lpstr>
      <vt:lpstr>Practice Questions (ctd) </vt:lpstr>
    </vt:vector>
  </TitlesOfParts>
  <Company>Prince William County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DNA History and Structure</dc:title>
  <dc:creator>Kathryn O. Krouse</dc:creator>
  <cp:lastModifiedBy>Kathryn O. Krouse</cp:lastModifiedBy>
  <cp:revision>14</cp:revision>
  <dcterms:created xsi:type="dcterms:W3CDTF">2017-02-16T13:04:37Z</dcterms:created>
  <dcterms:modified xsi:type="dcterms:W3CDTF">2017-02-16T14:46:12Z</dcterms:modified>
</cp:coreProperties>
</file>